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.svg" ContentType="image/svg+xml"/>
  <Override PartName="/ppt/media/image10.svg" ContentType="image/svg+xml"/>
  <Override PartName="/ppt/media/image11.svg" ContentType="image/svg+xml"/>
  <Override PartName="/ppt/media/image12.svg" ContentType="image/svg+xml"/>
  <Override PartName="/ppt/media/image13.svg" ContentType="image/svg+xml"/>
  <Override PartName="/ppt/media/image14.svg" ContentType="image/svg+xml"/>
  <Override PartName="/ppt/media/image15.svg" ContentType="image/svg+xml"/>
  <Override PartName="/ppt/media/image16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media/image6.svg" ContentType="image/svg+xml"/>
  <Override PartName="/ppt/media/image7.svg" ContentType="image/svg+xml"/>
  <Override PartName="/ppt/media/image8.svg" ContentType="image/svg+xml"/>
  <Override PartName="/ppt/media/image9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handoutMasterIdLst>
    <p:handoutMasterId r:id="rId23"/>
  </p:handoutMasterIdLst>
  <p:sldIdLst>
    <p:sldId id="257" r:id="rId3"/>
    <p:sldId id="357" r:id="rId4"/>
    <p:sldId id="358" r:id="rId5"/>
    <p:sldId id="298" r:id="rId6"/>
    <p:sldId id="359" r:id="rId7"/>
    <p:sldId id="360" r:id="rId8"/>
    <p:sldId id="361" r:id="rId9"/>
    <p:sldId id="362" r:id="rId10"/>
    <p:sldId id="363" r:id="rId11"/>
    <p:sldId id="301" r:id="rId12"/>
    <p:sldId id="364" r:id="rId13"/>
    <p:sldId id="365" r:id="rId14"/>
    <p:sldId id="273" r:id="rId15"/>
    <p:sldId id="369" r:id="rId16"/>
    <p:sldId id="286" r:id="rId17"/>
    <p:sldId id="277" r:id="rId18"/>
    <p:sldId id="370" r:id="rId19"/>
    <p:sldId id="307" r:id="rId20"/>
    <p:sldId id="371" r:id="rId21"/>
    <p:sldId id="372" r:id="rId22"/>
  </p:sldIdLst>
  <p:sldSz cx="1270762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3B3B"/>
    <a:srgbClr val="0055FE"/>
    <a:srgbClr val="FFFFFF"/>
    <a:srgbClr val="5F9BFF"/>
    <a:srgbClr val="B9D2FF"/>
    <a:srgbClr val="CBCBCA"/>
    <a:srgbClr val="94FF43"/>
    <a:srgbClr val="B8FF56"/>
    <a:srgbClr val="23401D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3" autoAdjust="0"/>
    <p:restoredTop sz="96437" autoAdjust="0"/>
  </p:normalViewPr>
  <p:slideViewPr>
    <p:cSldViewPr snapToGrid="0">
      <p:cViewPr>
        <p:scale>
          <a:sx n="90" d="100"/>
          <a:sy n="90" d="100"/>
        </p:scale>
        <p:origin x="1110" y="510"/>
      </p:cViewPr>
      <p:guideLst/>
    </p:cSldViewPr>
  </p:slideViewPr>
  <p:outlineViewPr>
    <p:cViewPr>
      <p:scale>
        <a:sx n="33" d="100"/>
        <a:sy n="33" d="100"/>
      </p:scale>
      <p:origin x="0" y="-2814"/>
    </p:cViewPr>
  </p:outlineViewPr>
  <p:notesTextViewPr>
    <p:cViewPr>
      <p:scale>
        <a:sx n="75" d="100"/>
        <a:sy n="75" d="100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F9F60-1DEC-469D-B96E-FC8084C8CD9B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23E295-0A4D-4003-90D3-2742C2D6CF04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png>
</file>

<file path=ppt/media/image10.svg>
</file>

<file path=ppt/media/image11.png>
</file>

<file path=ppt/media/image11.svg>
</file>

<file path=ppt/media/image12.png>
</file>

<file path=ppt/media/image12.svg>
</file>

<file path=ppt/media/image13.png>
</file>

<file path=ppt/media/image13.svg>
</file>

<file path=ppt/media/image14.png>
</file>

<file path=ppt/media/image14.svg>
</file>

<file path=ppt/media/image15.svg>
</file>

<file path=ppt/media/image16.svg>
</file>

<file path=ppt/media/image17.tiff>
</file>

<file path=ppt/media/image2.pn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5.svg>
</file>

<file path=ppt/media/image6.png>
</file>

<file path=ppt/media/image6.svg>
</file>

<file path=ppt/media/image7.png>
</file>

<file path=ppt/media/image7.svg>
</file>

<file path=ppt/media/image8.png>
</file>

<file path=ppt/media/image8.sv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8492" y="1122363"/>
            <a:ext cx="9530954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88492" y="3602038"/>
            <a:ext cx="9530954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94118" y="365125"/>
            <a:ext cx="2740149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3671" y="365125"/>
            <a:ext cx="8061598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 с текстом и фото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bject 1" descr="preencoded.png"/>
          <p:cNvSpPr/>
          <p:nvPr/>
        </p:nvSpPr>
        <p:spPr>
          <a:xfrm>
            <a:off x="1643097" y="5295900"/>
            <a:ext cx="2278494" cy="4762"/>
          </a:xfrm>
          <a:custGeom>
            <a:avLst/>
            <a:gdLst>
              <a:gd name="connsiteX0" fmla="*/ 0 w 2185988"/>
              <a:gd name="connsiteY0" fmla="*/ 0 h 4762"/>
              <a:gd name="connsiteX1" fmla="*/ 2185988 w 2185988"/>
              <a:gd name="connsiteY1" fmla="*/ 0 h 4762"/>
              <a:gd name="connsiteX2" fmla="*/ 2185988 w 2185988"/>
              <a:gd name="connsiteY2" fmla="*/ 4763 h 4762"/>
              <a:gd name="connsiteX3" fmla="*/ 0 w 2185988"/>
              <a:gd name="connsiteY3" fmla="*/ 4763 h 4762"/>
              <a:gd name="connsiteX4" fmla="*/ 0 w 2185988"/>
              <a:gd name="connsiteY4" fmla="*/ 0 h 4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5988" h="4762">
                <a:moveTo>
                  <a:pt x="0" y="0"/>
                </a:moveTo>
                <a:lnTo>
                  <a:pt x="2185988" y="0"/>
                </a:lnTo>
                <a:lnTo>
                  <a:pt x="2185988" y="4763"/>
                </a:lnTo>
                <a:lnTo>
                  <a:pt x="0" y="4763"/>
                </a:lnTo>
                <a:lnTo>
                  <a:pt x="0" y="0"/>
                </a:lnTo>
                <a:close/>
              </a:path>
            </a:pathLst>
          </a:custGeom>
          <a:solidFill>
            <a:srgbClr val="B4BBC5"/>
          </a:solidFill>
          <a:ln w="4752" cap="flat">
            <a:noFill/>
            <a:prstDash val="solid"/>
            <a:miter/>
          </a:ln>
        </p:spPr>
        <p:txBody>
          <a:bodyPr rtlCol="0" anchor="ctr"/>
          <a:lstStyle/>
          <a:p>
            <a:endParaRPr lang="ru-RU" sz="1800"/>
          </a:p>
        </p:txBody>
      </p:sp>
      <p:sp>
        <p:nvSpPr>
          <p:cNvPr id="31" name="Object 2" descr="preencoded.png"/>
          <p:cNvSpPr/>
          <p:nvPr/>
        </p:nvSpPr>
        <p:spPr>
          <a:xfrm>
            <a:off x="5212240" y="5295900"/>
            <a:ext cx="2184177" cy="4762"/>
          </a:xfrm>
          <a:custGeom>
            <a:avLst/>
            <a:gdLst>
              <a:gd name="connsiteX0" fmla="*/ 0 w 2095500"/>
              <a:gd name="connsiteY0" fmla="*/ 0 h 4762"/>
              <a:gd name="connsiteX1" fmla="*/ 2095500 w 2095500"/>
              <a:gd name="connsiteY1" fmla="*/ 0 h 4762"/>
              <a:gd name="connsiteX2" fmla="*/ 2095500 w 2095500"/>
              <a:gd name="connsiteY2" fmla="*/ 4763 h 4762"/>
              <a:gd name="connsiteX3" fmla="*/ 0 w 2095500"/>
              <a:gd name="connsiteY3" fmla="*/ 4763 h 4762"/>
              <a:gd name="connsiteX4" fmla="*/ 0 w 2095500"/>
              <a:gd name="connsiteY4" fmla="*/ 0 h 4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5500" h="4762">
                <a:moveTo>
                  <a:pt x="0" y="0"/>
                </a:moveTo>
                <a:lnTo>
                  <a:pt x="2095500" y="0"/>
                </a:lnTo>
                <a:lnTo>
                  <a:pt x="2095500" y="4763"/>
                </a:lnTo>
                <a:lnTo>
                  <a:pt x="0" y="4763"/>
                </a:lnTo>
                <a:lnTo>
                  <a:pt x="0" y="0"/>
                </a:lnTo>
                <a:close/>
              </a:path>
            </a:pathLst>
          </a:custGeom>
          <a:solidFill>
            <a:srgbClr val="B4BBC5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sz="1800"/>
          </a:p>
        </p:txBody>
      </p:sp>
      <p:sp>
        <p:nvSpPr>
          <p:cNvPr id="30" name="Object 3" descr="preencoded.png"/>
          <p:cNvSpPr/>
          <p:nvPr/>
        </p:nvSpPr>
        <p:spPr>
          <a:xfrm>
            <a:off x="8786348" y="5295900"/>
            <a:ext cx="2278494" cy="4762"/>
          </a:xfrm>
          <a:custGeom>
            <a:avLst/>
            <a:gdLst>
              <a:gd name="connsiteX0" fmla="*/ 0 w 2185988"/>
              <a:gd name="connsiteY0" fmla="*/ 0 h 4762"/>
              <a:gd name="connsiteX1" fmla="*/ 2185988 w 2185988"/>
              <a:gd name="connsiteY1" fmla="*/ 0 h 4762"/>
              <a:gd name="connsiteX2" fmla="*/ 2185988 w 2185988"/>
              <a:gd name="connsiteY2" fmla="*/ 4763 h 4762"/>
              <a:gd name="connsiteX3" fmla="*/ 0 w 2185988"/>
              <a:gd name="connsiteY3" fmla="*/ 4763 h 4762"/>
              <a:gd name="connsiteX4" fmla="*/ 0 w 2185988"/>
              <a:gd name="connsiteY4" fmla="*/ 0 h 4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5988" h="4762">
                <a:moveTo>
                  <a:pt x="0" y="0"/>
                </a:moveTo>
                <a:lnTo>
                  <a:pt x="2185988" y="0"/>
                </a:lnTo>
                <a:lnTo>
                  <a:pt x="2185988" y="4763"/>
                </a:lnTo>
                <a:lnTo>
                  <a:pt x="0" y="4763"/>
                </a:lnTo>
                <a:lnTo>
                  <a:pt x="0" y="0"/>
                </a:lnTo>
                <a:close/>
              </a:path>
            </a:pathLst>
          </a:custGeom>
          <a:solidFill>
            <a:srgbClr val="B4BBC5"/>
          </a:solidFill>
          <a:ln w="4752" cap="flat">
            <a:noFill/>
            <a:prstDash val="solid"/>
            <a:miter/>
          </a:ln>
        </p:spPr>
        <p:txBody>
          <a:bodyPr rtlCol="0" anchor="ctr"/>
          <a:lstStyle/>
          <a:p>
            <a:endParaRPr lang="ru-RU" sz="1800"/>
          </a:p>
        </p:txBody>
      </p:sp>
      <p:sp>
        <p:nvSpPr>
          <p:cNvPr id="27" name="Текст 10"/>
          <p:cNvSpPr>
            <a:spLocks noGrp="1"/>
          </p:cNvSpPr>
          <p:nvPr userDrawn="1">
            <p:ph type="body" sz="quarter" idx="40" hasCustomPrompt="1"/>
          </p:nvPr>
        </p:nvSpPr>
        <p:spPr>
          <a:xfrm>
            <a:off x="350872" y="683259"/>
            <a:ext cx="11910302" cy="45593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3600" spc="-100" baseline="0">
                <a:ln w="12700">
                  <a:noFill/>
                </a:ln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Цель Х5 </a:t>
            </a:r>
            <a:r>
              <a:rPr lang="en-US" dirty="0"/>
              <a:t>Retail Group</a:t>
            </a:r>
            <a:endParaRPr lang="en-US" dirty="0"/>
          </a:p>
        </p:txBody>
      </p:sp>
      <p:sp>
        <p:nvSpPr>
          <p:cNvPr id="29" name="Текст 2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55425" y="1360212"/>
            <a:ext cx="7735957" cy="66426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100"/>
              </a:lnSpc>
              <a:spcBef>
                <a:spcPts val="0"/>
              </a:spcBef>
              <a:buNone/>
              <a:defRPr sz="1800" spc="-10" baseline="0">
                <a:solidFill>
                  <a:schemeClr val="tx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ru-RU" dirty="0"/>
              <a:t>Стать самой ценной компанией в глазах покупателей, сотрудников и акционеров, что означает: </a:t>
            </a:r>
            <a:endParaRPr lang="ru-RU" dirty="0"/>
          </a:p>
        </p:txBody>
      </p:sp>
      <p:sp>
        <p:nvSpPr>
          <p:cNvPr id="41" name="Текст 21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524976" y="5350358"/>
            <a:ext cx="2294296" cy="42560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900" spc="-40" baseline="0">
                <a:solidFill>
                  <a:schemeClr val="tx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Leadership by revenue, NPS and LFL traffic growth</a:t>
            </a:r>
            <a:endParaRPr lang="en-US" dirty="0"/>
          </a:p>
        </p:txBody>
      </p:sp>
      <p:sp>
        <p:nvSpPr>
          <p:cNvPr id="42" name="Текст 21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1524978" y="4763975"/>
            <a:ext cx="1743287" cy="512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spc="-20" baseline="0">
                <a:solidFill>
                  <a:schemeClr val="tx1"/>
                </a:solidFill>
                <a:latin typeface="+mj-lt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ru-RU" dirty="0"/>
              <a:t>Признание покупателей</a:t>
            </a:r>
            <a:endParaRPr lang="en-US" dirty="0"/>
          </a:p>
        </p:txBody>
      </p:sp>
      <p:sp>
        <p:nvSpPr>
          <p:cNvPr id="43" name="Текст 21"/>
          <p:cNvSpPr>
            <a:spLocks noGrp="1"/>
          </p:cNvSpPr>
          <p:nvPr userDrawn="1">
            <p:ph type="body" sz="quarter" idx="43" hasCustomPrompt="1"/>
          </p:nvPr>
        </p:nvSpPr>
        <p:spPr>
          <a:xfrm>
            <a:off x="5130563" y="5350358"/>
            <a:ext cx="2142870" cy="42560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900" spc="-40" baseline="0">
                <a:solidFill>
                  <a:schemeClr val="tx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ru-RU" dirty="0"/>
              <a:t>Высокая вовлеченность снижение текучести</a:t>
            </a:r>
            <a:endParaRPr lang="en-US" dirty="0"/>
          </a:p>
        </p:txBody>
      </p:sp>
      <p:sp>
        <p:nvSpPr>
          <p:cNvPr id="44" name="Текст 21"/>
          <p:cNvSpPr>
            <a:spLocks noGrp="1"/>
          </p:cNvSpPr>
          <p:nvPr userDrawn="1">
            <p:ph type="body" sz="quarter" idx="44" hasCustomPrompt="1"/>
          </p:nvPr>
        </p:nvSpPr>
        <p:spPr>
          <a:xfrm>
            <a:off x="5130564" y="4763975"/>
            <a:ext cx="1743287" cy="512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spc="-20" baseline="0">
                <a:solidFill>
                  <a:schemeClr val="tx1"/>
                </a:solidFill>
                <a:latin typeface="+mj-lt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ru-RU" dirty="0"/>
              <a:t>Признание сотрудников</a:t>
            </a:r>
            <a:endParaRPr lang="en-US" dirty="0"/>
          </a:p>
        </p:txBody>
      </p:sp>
      <p:sp>
        <p:nvSpPr>
          <p:cNvPr id="45" name="Текст 21"/>
          <p:cNvSpPr>
            <a:spLocks noGrp="1"/>
          </p:cNvSpPr>
          <p:nvPr userDrawn="1">
            <p:ph type="body" sz="quarter" idx="45" hasCustomPrompt="1"/>
          </p:nvPr>
        </p:nvSpPr>
        <p:spPr>
          <a:xfrm>
            <a:off x="8687065" y="5350358"/>
            <a:ext cx="1889518" cy="42560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900" spc="-40" baseline="0">
                <a:solidFill>
                  <a:schemeClr val="tx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ru-RU" dirty="0"/>
              <a:t>Лидерство по капитализации</a:t>
            </a:r>
            <a:endParaRPr lang="en-US" dirty="0"/>
          </a:p>
        </p:txBody>
      </p:sp>
      <p:sp>
        <p:nvSpPr>
          <p:cNvPr id="46" name="Текст 21"/>
          <p:cNvSpPr>
            <a:spLocks noGrp="1"/>
          </p:cNvSpPr>
          <p:nvPr userDrawn="1">
            <p:ph type="body" sz="quarter" idx="46" hasCustomPrompt="1"/>
          </p:nvPr>
        </p:nvSpPr>
        <p:spPr>
          <a:xfrm>
            <a:off x="8687066" y="4763975"/>
            <a:ext cx="2185624" cy="512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200" spc="-20" baseline="0">
                <a:solidFill>
                  <a:schemeClr val="tx1"/>
                </a:solidFill>
                <a:latin typeface="+mj-lt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ru-RU" dirty="0"/>
              <a:t>Признание акционеров и инвесторов</a:t>
            </a:r>
            <a:endParaRPr lang="en-US" dirty="0"/>
          </a:p>
        </p:txBody>
      </p:sp>
      <p:sp>
        <p:nvSpPr>
          <p:cNvPr id="37" name="Рисунок 36"/>
          <p:cNvSpPr>
            <a:spLocks noGrp="1"/>
          </p:cNvSpPr>
          <p:nvPr>
            <p:ph type="pic" sz="quarter" idx="18"/>
          </p:nvPr>
        </p:nvSpPr>
        <p:spPr>
          <a:xfrm>
            <a:off x="1638131" y="2662236"/>
            <a:ext cx="2283458" cy="1771650"/>
          </a:xfrm>
          <a:custGeom>
            <a:avLst/>
            <a:gdLst>
              <a:gd name="connsiteX0" fmla="*/ 0 w 2190750"/>
              <a:gd name="connsiteY0" fmla="*/ 0 h 1771650"/>
              <a:gd name="connsiteX1" fmla="*/ 2190750 w 2190750"/>
              <a:gd name="connsiteY1" fmla="*/ 0 h 1771650"/>
              <a:gd name="connsiteX2" fmla="*/ 2190750 w 2190750"/>
              <a:gd name="connsiteY2" fmla="*/ 1771650 h 1771650"/>
              <a:gd name="connsiteX3" fmla="*/ 0 w 2190750"/>
              <a:gd name="connsiteY3" fmla="*/ 177165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0750" h="1771650">
                <a:moveTo>
                  <a:pt x="0" y="0"/>
                </a:moveTo>
                <a:lnTo>
                  <a:pt x="2190750" y="0"/>
                </a:lnTo>
                <a:lnTo>
                  <a:pt x="2190750" y="1771650"/>
                </a:lnTo>
                <a:lnTo>
                  <a:pt x="0" y="177165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ru-RU"/>
          </a:p>
        </p:txBody>
      </p:sp>
      <p:sp>
        <p:nvSpPr>
          <p:cNvPr id="38" name="Рисунок 37"/>
          <p:cNvSpPr>
            <a:spLocks noGrp="1"/>
          </p:cNvSpPr>
          <p:nvPr>
            <p:ph type="pic" sz="quarter" idx="50"/>
          </p:nvPr>
        </p:nvSpPr>
        <p:spPr>
          <a:xfrm>
            <a:off x="5212239" y="2662236"/>
            <a:ext cx="2283458" cy="1771650"/>
          </a:xfrm>
          <a:custGeom>
            <a:avLst/>
            <a:gdLst>
              <a:gd name="connsiteX0" fmla="*/ 0 w 2190750"/>
              <a:gd name="connsiteY0" fmla="*/ 0 h 1771650"/>
              <a:gd name="connsiteX1" fmla="*/ 2190750 w 2190750"/>
              <a:gd name="connsiteY1" fmla="*/ 0 h 1771650"/>
              <a:gd name="connsiteX2" fmla="*/ 2190750 w 2190750"/>
              <a:gd name="connsiteY2" fmla="*/ 1771650 h 1771650"/>
              <a:gd name="connsiteX3" fmla="*/ 0 w 2190750"/>
              <a:gd name="connsiteY3" fmla="*/ 177165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0750" h="1771650">
                <a:moveTo>
                  <a:pt x="0" y="0"/>
                </a:moveTo>
                <a:lnTo>
                  <a:pt x="2190750" y="0"/>
                </a:lnTo>
                <a:lnTo>
                  <a:pt x="2190750" y="1771650"/>
                </a:lnTo>
                <a:lnTo>
                  <a:pt x="0" y="177165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ru-RU"/>
          </a:p>
        </p:txBody>
      </p:sp>
      <p:sp>
        <p:nvSpPr>
          <p:cNvPr id="39" name="Рисунок 38"/>
          <p:cNvSpPr>
            <a:spLocks noGrp="1"/>
          </p:cNvSpPr>
          <p:nvPr>
            <p:ph type="pic" sz="quarter" idx="51"/>
          </p:nvPr>
        </p:nvSpPr>
        <p:spPr>
          <a:xfrm>
            <a:off x="8786347" y="2662236"/>
            <a:ext cx="2283458" cy="1771650"/>
          </a:xfrm>
          <a:custGeom>
            <a:avLst/>
            <a:gdLst>
              <a:gd name="connsiteX0" fmla="*/ 0 w 2190750"/>
              <a:gd name="connsiteY0" fmla="*/ 0 h 1771650"/>
              <a:gd name="connsiteX1" fmla="*/ 2190750 w 2190750"/>
              <a:gd name="connsiteY1" fmla="*/ 0 h 1771650"/>
              <a:gd name="connsiteX2" fmla="*/ 2190750 w 2190750"/>
              <a:gd name="connsiteY2" fmla="*/ 1771650 h 1771650"/>
              <a:gd name="connsiteX3" fmla="*/ 0 w 2190750"/>
              <a:gd name="connsiteY3" fmla="*/ 177165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0750" h="1771650">
                <a:moveTo>
                  <a:pt x="0" y="0"/>
                </a:moveTo>
                <a:lnTo>
                  <a:pt x="2190750" y="0"/>
                </a:lnTo>
                <a:lnTo>
                  <a:pt x="2190750" y="1771650"/>
                </a:lnTo>
                <a:lnTo>
                  <a:pt x="0" y="177165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052" y="1709739"/>
            <a:ext cx="1096059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052" y="4589464"/>
            <a:ext cx="1096059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3671" y="1825625"/>
            <a:ext cx="5400874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33393" y="1825625"/>
            <a:ext cx="5400874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26" y="365126"/>
            <a:ext cx="10960597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5326" y="1681163"/>
            <a:ext cx="53760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5326" y="2505075"/>
            <a:ext cx="5376053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33394" y="1681163"/>
            <a:ext cx="540252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33394" y="2505075"/>
            <a:ext cx="5402529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27" y="457200"/>
            <a:ext cx="409864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2529" y="987426"/>
            <a:ext cx="643339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5327" y="2057400"/>
            <a:ext cx="409864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27" y="457200"/>
            <a:ext cx="409864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02529" y="987426"/>
            <a:ext cx="6433394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5327" y="2057400"/>
            <a:ext cx="409864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3671" y="365126"/>
            <a:ext cx="1096059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671" y="1825625"/>
            <a:ext cx="1096059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73671" y="6356351"/>
            <a:ext cx="28592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4E82E-8BDB-4157-B223-D1564DB75CF9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09505" y="6356351"/>
            <a:ext cx="42889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74981" y="6356351"/>
            <a:ext cx="28592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B3A89-3FE6-434F-B3FA-6DE23330106F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sv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sv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sv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svg"/><Relationship Id="rId3" Type="http://schemas.openxmlformats.org/officeDocument/2006/relationships/image" Target="../media/image2.png"/><Relationship Id="rId2" Type="http://schemas.openxmlformats.org/officeDocument/2006/relationships/image" Target="../media/image15.sv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svg"/><Relationship Id="rId3" Type="http://schemas.openxmlformats.org/officeDocument/2006/relationships/image" Target="../media/image9.png"/><Relationship Id="rId2" Type="http://schemas.openxmlformats.org/officeDocument/2006/relationships/image" Target="../media/image16.svg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svg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7.tiff"/><Relationship Id="rId4" Type="http://schemas.openxmlformats.org/officeDocument/2006/relationships/image" Target="../media/image13.svg"/><Relationship Id="rId3" Type="http://schemas.openxmlformats.org/officeDocument/2006/relationships/image" Target="../media/image9.png"/><Relationship Id="rId2" Type="http://schemas.openxmlformats.org/officeDocument/2006/relationships/image" Target="../media/image5.sv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4.svg"/><Relationship Id="rId2" Type="http://schemas.openxmlformats.org/officeDocument/2006/relationships/image" Target="../media/image2.png"/><Relationship Id="rId1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sv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svg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5.png"/><Relationship Id="rId3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sv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svg"/><Relationship Id="rId3" Type="http://schemas.openxmlformats.org/officeDocument/2006/relationships/image" Target="../media/image6.png"/><Relationship Id="rId2" Type="http://schemas.openxmlformats.org/officeDocument/2006/relationships/image" Target="../media/image2.sv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6.sv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svg"/><Relationship Id="rId3" Type="http://schemas.openxmlformats.org/officeDocument/2006/relationships/image" Target="../media/image9.png"/><Relationship Id="rId2" Type="http://schemas.openxmlformats.org/officeDocument/2006/relationships/image" Target="../media/image7.sv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svg"/><Relationship Id="rId3" Type="http://schemas.openxmlformats.org/officeDocument/2006/relationships/image" Target="../media/image2.png"/><Relationship Id="rId2" Type="http://schemas.openxmlformats.org/officeDocument/2006/relationships/image" Target="../media/image9.sv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1.svg"/><Relationship Id="rId3" Type="http://schemas.openxmlformats.org/officeDocument/2006/relationships/image" Target="../media/image11.png"/><Relationship Id="rId2" Type="http://schemas.openxmlformats.org/officeDocument/2006/relationships/image" Target="../media/image2.sv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2.png"/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1.svg"/><Relationship Id="rId3" Type="http://schemas.openxmlformats.org/officeDocument/2006/relationships/image" Target="../media/image11.png"/><Relationship Id="rId2" Type="http://schemas.openxmlformats.org/officeDocument/2006/relationships/image" Target="../media/image2.sv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0" y="0"/>
            <a:ext cx="12707938" cy="6858000"/>
          </a:xfrm>
          <a:prstGeom prst="rect">
            <a:avLst/>
          </a:prstGeom>
          <a:solidFill>
            <a:srgbClr val="005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865" y="1052830"/>
            <a:ext cx="6282055" cy="157099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  <a:sym typeface="+mn-ea"/>
              </a:rPr>
              <a:t>Филантропическое будущее</a:t>
            </a:r>
            <a:endParaRPr lang="ru-RU" sz="5125" dirty="0"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  <a:sym typeface="+mn-ea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568886"/>
            <a:ext cx="5901939" cy="457878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>
                <a:solidFill>
                  <a:schemeClr val="bg1"/>
                </a:solidFill>
                <a:latin typeface="Roboto Flex Normal Thin" panose="02000000000000000000" charset="0"/>
                <a:ea typeface="X5 Sans" panose="020B0403020203020204" pitchFamily="34" charset="0"/>
                <a:cs typeface="Roboto Flex Normal Thin" panose="02000000000000000000" charset="0"/>
              </a:rPr>
              <a:t>Презентация на тему:</a:t>
            </a:r>
            <a:endParaRPr lang="ru-RU" sz="2275" dirty="0">
              <a:solidFill>
                <a:schemeClr val="bg1"/>
              </a:solidFill>
              <a:latin typeface="Roboto Flex Normal Thin" panose="02000000000000000000" charset="0"/>
              <a:ea typeface="X5 Sans" panose="020B0403020203020204" pitchFamily="34" charset="0"/>
              <a:cs typeface="Roboto Flex Normal Thin" panose="02000000000000000000" charset="0"/>
            </a:endParaRPr>
          </a:p>
        </p:txBody>
      </p:sp>
      <p:pic>
        <p:nvPicPr>
          <p:cNvPr id="31" name="Picture 30" descr="Circles-01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713855" y="1259840"/>
            <a:ext cx="7436485" cy="6726555"/>
          </a:xfrm>
          <a:prstGeom prst="rect">
            <a:avLst/>
          </a:prstGeom>
        </p:spPr>
      </p:pic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925" y="5260340"/>
            <a:ext cx="3053080" cy="1235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0" y="0"/>
            <a:ext cx="12707938" cy="6858000"/>
          </a:xfrm>
          <a:prstGeom prst="rect">
            <a:avLst/>
          </a:prstGeom>
          <a:solidFill>
            <a:srgbClr val="005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758" y="4568091"/>
            <a:ext cx="5901939" cy="1570945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Как представить свой проект</a:t>
            </a:r>
            <a:endParaRPr lang="ru-RU" sz="5125" dirty="0"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4084246"/>
            <a:ext cx="5901939" cy="457878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 smtClean="0">
                <a:solidFill>
                  <a:schemeClr val="bg1"/>
                </a:solidFill>
                <a:latin typeface="Roboto Flex Normal Light" panose="02000000000000000000" charset="0"/>
                <a:ea typeface="X5 Sans" panose="020B0403020203020204" pitchFamily="34" charset="0"/>
                <a:cs typeface="Roboto Flex Normal Light" panose="02000000000000000000" charset="0"/>
              </a:rPr>
              <a:t>Раздел 1</a:t>
            </a:r>
            <a:endParaRPr lang="ru-RU" sz="2275" dirty="0" smtClean="0">
              <a:solidFill>
                <a:schemeClr val="bg1"/>
              </a:solidFill>
              <a:latin typeface="Roboto Flex Normal Light" panose="02000000000000000000" charset="0"/>
              <a:ea typeface="X5 Sans" panose="020B0403020203020204" pitchFamily="34" charset="0"/>
              <a:cs typeface="Roboto Flex Normal Light" panose="02000000000000000000" charset="0"/>
            </a:endParaRPr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  <p:sp>
        <p:nvSpPr>
          <p:cNvPr id="2" name="Подзаголовок 2"/>
          <p:cNvSpPr txBox="1"/>
          <p:nvPr/>
        </p:nvSpPr>
        <p:spPr>
          <a:xfrm>
            <a:off x="6368415" y="4298950"/>
            <a:ext cx="5901690" cy="2108835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ru-RU" sz="15000" dirty="0" smtClean="0">
                <a:solidFill>
                  <a:schemeClr val="bg1"/>
                </a:solidFill>
                <a:latin typeface="Roboto Flex Normal ExtraBold" panose="02000000000000000000" charset="0"/>
                <a:ea typeface="X5 Sans" panose="020B0403020203020204" pitchFamily="34" charset="0"/>
                <a:cs typeface="Roboto Flex Normal ExtraBold" panose="02000000000000000000" charset="0"/>
              </a:rPr>
              <a:t>1</a:t>
            </a:r>
            <a:endParaRPr lang="ru-RU" sz="15000" dirty="0" smtClean="0">
              <a:solidFill>
                <a:schemeClr val="bg1"/>
              </a:solidFill>
              <a:latin typeface="Roboto Flex Normal ExtraBold" panose="02000000000000000000" charset="0"/>
              <a:ea typeface="X5 Sans" panose="020B0403020203020204" pitchFamily="34" charset="0"/>
              <a:cs typeface="Roboto Flex Normal ExtraBold" panose="020000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0" y="0"/>
            <a:ext cx="127079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758" y="4568091"/>
            <a:ext cx="5901939" cy="1570945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rgbClr val="0055FE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Как представить свой проект</a:t>
            </a:r>
            <a:endParaRPr lang="ru-RU" sz="5125" dirty="0">
              <a:solidFill>
                <a:srgbClr val="0055FE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4084246"/>
            <a:ext cx="5901939" cy="457878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 smtClean="0">
                <a:solidFill>
                  <a:srgbClr val="0055FE"/>
                </a:solidFill>
                <a:latin typeface="Roboto Flex Normal Light" panose="02000000000000000000" charset="0"/>
                <a:ea typeface="X5 Sans" panose="020B0403020203020204" pitchFamily="34" charset="0"/>
                <a:cs typeface="Roboto Flex Normal Light" panose="02000000000000000000" charset="0"/>
              </a:rPr>
              <a:t>Раздел 1</a:t>
            </a:r>
            <a:endParaRPr lang="ru-RU" sz="2275" dirty="0" smtClean="0">
              <a:solidFill>
                <a:srgbClr val="0055FE"/>
              </a:solidFill>
              <a:latin typeface="Roboto Flex Normal Light" panose="02000000000000000000" charset="0"/>
              <a:ea typeface="X5 Sans" panose="020B0403020203020204" pitchFamily="34" charset="0"/>
              <a:cs typeface="Roboto Flex Normal Light" panose="02000000000000000000" charset="0"/>
            </a:endParaRPr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76275" y="227330"/>
            <a:ext cx="2159635" cy="873760"/>
          </a:xfrm>
          <a:prstGeom prst="rect">
            <a:avLst/>
          </a:prstGeom>
        </p:spPr>
      </p:pic>
      <p:sp>
        <p:nvSpPr>
          <p:cNvPr id="2" name="Подзаголовок 2"/>
          <p:cNvSpPr txBox="1"/>
          <p:nvPr/>
        </p:nvSpPr>
        <p:spPr>
          <a:xfrm>
            <a:off x="6368415" y="4298950"/>
            <a:ext cx="5901690" cy="2108835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ru-RU" sz="15000" dirty="0" smtClean="0">
                <a:solidFill>
                  <a:srgbClr val="0055FE"/>
                </a:solidFill>
                <a:latin typeface="Roboto Flex Normal ExtraBold" panose="02000000000000000000" charset="0"/>
                <a:ea typeface="X5 Sans" panose="020B0403020203020204" pitchFamily="34" charset="0"/>
                <a:cs typeface="Roboto Flex Normal ExtraBold" panose="02000000000000000000" charset="0"/>
              </a:rPr>
              <a:t>1</a:t>
            </a:r>
            <a:endParaRPr lang="ru-RU" sz="15000" dirty="0" smtClean="0">
              <a:solidFill>
                <a:srgbClr val="0055FE"/>
              </a:solidFill>
              <a:latin typeface="Roboto Flex Normal ExtraBold" panose="02000000000000000000" charset="0"/>
              <a:ea typeface="X5 Sans" panose="020B0403020203020204" pitchFamily="34" charset="0"/>
              <a:cs typeface="Roboto Flex Normal ExtraBold" panose="020000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/>
        </p:nvSpPr>
        <p:spPr>
          <a:xfrm>
            <a:off x="0" y="0"/>
            <a:ext cx="12707938" cy="6858000"/>
          </a:xfrm>
          <a:prstGeom prst="rect">
            <a:avLst/>
          </a:prstGeom>
          <a:solidFill>
            <a:srgbClr val="41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758" y="4568091"/>
            <a:ext cx="5901939" cy="1570945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Как представить свой проект</a:t>
            </a:r>
            <a:endParaRPr lang="ru-RU" sz="5125" dirty="0"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4084246"/>
            <a:ext cx="5901939" cy="457878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 smtClean="0">
                <a:solidFill>
                  <a:srgbClr val="CBCBCA"/>
                </a:solidFill>
                <a:latin typeface="Roboto Flex Normal Light" panose="02000000000000000000" charset="0"/>
                <a:ea typeface="X5 Sans" panose="020B0403020203020204" pitchFamily="34" charset="0"/>
                <a:cs typeface="Roboto Flex Normal Light" panose="02000000000000000000" charset="0"/>
              </a:rPr>
              <a:t>Раздел 1</a:t>
            </a:r>
            <a:endParaRPr lang="ru-RU" sz="2275" dirty="0" smtClean="0">
              <a:solidFill>
                <a:srgbClr val="CBCBCA"/>
              </a:solidFill>
              <a:latin typeface="Roboto Flex Normal Light" panose="02000000000000000000" charset="0"/>
              <a:ea typeface="X5 Sans" panose="020B0403020203020204" pitchFamily="34" charset="0"/>
              <a:cs typeface="Roboto Flex Normal Light" panose="02000000000000000000" charset="0"/>
            </a:endParaRPr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76275" y="227330"/>
            <a:ext cx="2159635" cy="873760"/>
          </a:xfrm>
          <a:prstGeom prst="rect">
            <a:avLst/>
          </a:prstGeom>
        </p:spPr>
      </p:pic>
      <p:sp>
        <p:nvSpPr>
          <p:cNvPr id="2" name="Подзаголовок 2"/>
          <p:cNvSpPr txBox="1"/>
          <p:nvPr/>
        </p:nvSpPr>
        <p:spPr>
          <a:xfrm>
            <a:off x="6368415" y="4298950"/>
            <a:ext cx="5901690" cy="2108835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ru-RU" sz="15000" dirty="0" smtClean="0">
                <a:solidFill>
                  <a:srgbClr val="CBCBCA"/>
                </a:solidFill>
                <a:latin typeface="Roboto Flex Normal ExtraBold" panose="02000000000000000000" charset="0"/>
                <a:ea typeface="X5 Sans" panose="020B0403020203020204" pitchFamily="34" charset="0"/>
                <a:cs typeface="Roboto Flex Normal ExtraBold" panose="02000000000000000000" charset="0"/>
              </a:rPr>
              <a:t>1</a:t>
            </a:r>
            <a:endParaRPr lang="ru-RU" sz="15000" dirty="0" smtClean="0">
              <a:solidFill>
                <a:srgbClr val="CBCBCA"/>
              </a:solidFill>
              <a:latin typeface="Roboto Flex Normal ExtraBold" panose="02000000000000000000" charset="0"/>
              <a:ea typeface="X5 Sans" panose="020B0403020203020204" pitchFamily="34" charset="0"/>
              <a:cs typeface="Roboto Flex Normal ExtraBold" panose="020000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-635" y="0"/>
            <a:ext cx="12707938" cy="6858000"/>
          </a:xfrm>
          <a:prstGeom prst="rect">
            <a:avLst/>
          </a:prstGeom>
          <a:solidFill>
            <a:srgbClr val="0055F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Picture 3" descr="Pattern_Large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15620" y="0"/>
            <a:ext cx="12192000" cy="6858000"/>
          </a:xfrm>
          <a:prstGeom prst="rect">
            <a:avLst/>
          </a:prstGeom>
        </p:spPr>
      </p:pic>
      <p:sp>
        <p:nvSpPr>
          <p:cNvPr id="10" name="Подзаголовок 2"/>
          <p:cNvSpPr txBox="1"/>
          <p:nvPr/>
        </p:nvSpPr>
        <p:spPr>
          <a:xfrm>
            <a:off x="824865" y="1226185"/>
            <a:ext cx="3792220" cy="1017270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altLang="ru-RU" sz="2275" dirty="0" smtClean="0"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Заголовок для текстового блока снизу</a:t>
            </a:r>
            <a:endParaRPr lang="ru-RU" altLang="ru-RU" sz="2275" dirty="0" smtClean="0"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7" name="Подзаголовок 2"/>
          <p:cNvSpPr txBox="1"/>
          <p:nvPr/>
        </p:nvSpPr>
        <p:spPr>
          <a:xfrm>
            <a:off x="826087" y="2337280"/>
            <a:ext cx="6946313" cy="2290813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sz="1200" dirty="0">
                <a:solidFill>
                  <a:schemeClr val="bg1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Практикум по заполнению заявки в номинациях «Лучшая программа (проект) в сфере поддержки науки» и «Лучшая программа (проект), способствующая развитию образования в Российской Федерации» в рамках проекта «Лидеры корпоративной благотворительности» в коллаборации с проектом «Формула диалога»</a:t>
            </a:r>
            <a:endParaRPr sz="1200" dirty="0">
              <a:solidFill>
                <a:schemeClr val="bg1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pic>
        <p:nvPicPr>
          <p:cNvPr id="3" name="Picture 2" descr="Logo Horizonta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-635" y="0"/>
            <a:ext cx="12707938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Picture 3" descr="Pattern_Large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15620" y="0"/>
            <a:ext cx="12192000" cy="6858000"/>
          </a:xfrm>
          <a:prstGeom prst="rect">
            <a:avLst/>
          </a:prstGeom>
        </p:spPr>
      </p:pic>
      <p:sp>
        <p:nvSpPr>
          <p:cNvPr id="10" name="Подзаголовок 2"/>
          <p:cNvSpPr txBox="1"/>
          <p:nvPr/>
        </p:nvSpPr>
        <p:spPr>
          <a:xfrm>
            <a:off x="824865" y="1226185"/>
            <a:ext cx="3792220" cy="1017270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altLang="ru-RU" sz="2275" dirty="0" smtClean="0">
                <a:solidFill>
                  <a:schemeClr val="tx2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Заголовок для текстового блока снизу</a:t>
            </a:r>
            <a:endParaRPr lang="ru-RU" altLang="ru-RU" sz="2275" dirty="0" smtClean="0">
              <a:solidFill>
                <a:schemeClr val="tx2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7" name="Подзаголовок 2"/>
          <p:cNvSpPr txBox="1"/>
          <p:nvPr/>
        </p:nvSpPr>
        <p:spPr>
          <a:xfrm>
            <a:off x="826087" y="2337280"/>
            <a:ext cx="6946313" cy="2290813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sz="1200" dirty="0">
                <a:solidFill>
                  <a:schemeClr val="tx2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Практикум по заполнению заявки в номинациях «Лучшая программа (проект) в сфере поддержки науки» и «Лучшая программа (проект), способствующая развитию образования в Российской Федерации» в рамках проекта «Лидеры корпоративной благотворительности» в коллаборации с проектом «Формула диалога»</a:t>
            </a:r>
            <a:endParaRPr sz="1200" dirty="0">
              <a:solidFill>
                <a:schemeClr val="tx2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pic>
        <p:nvPicPr>
          <p:cNvPr id="3" name="Picture 2" descr="Logo Horizonta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bject 13"/>
          <p:cNvSpPr/>
          <p:nvPr/>
        </p:nvSpPr>
        <p:spPr>
          <a:xfrm>
            <a:off x="5588000" y="619760"/>
            <a:ext cx="7119620" cy="5730875"/>
          </a:xfrm>
          <a:custGeom>
            <a:avLst/>
            <a:gdLst/>
            <a:ahLst/>
            <a:cxnLst/>
            <a:rect l="l" t="t" r="r" b="b"/>
            <a:pathLst>
              <a:path w="1784350" h="1258570">
                <a:moveTo>
                  <a:pt x="1784210" y="0"/>
                </a:moveTo>
                <a:lnTo>
                  <a:pt x="0" y="0"/>
                </a:lnTo>
                <a:lnTo>
                  <a:pt x="0" y="1257985"/>
                </a:lnTo>
                <a:lnTo>
                  <a:pt x="1784210" y="1257985"/>
                </a:lnTo>
                <a:lnTo>
                  <a:pt x="1784210" y="0"/>
                </a:lnTo>
                <a:close/>
              </a:path>
            </a:pathLst>
          </a:custGeom>
          <a:solidFill>
            <a:srgbClr val="413B3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Rectangle 5"/>
          <p:cNvSpPr/>
          <p:nvPr/>
        </p:nvSpPr>
        <p:spPr>
          <a:xfrm>
            <a:off x="7233993" y="1231309"/>
            <a:ext cx="4339263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s-MY" sz="1200" dirty="0">
                <a:solidFill>
                  <a:schemeClr val="bg1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  <a:sym typeface="+mn-ea"/>
              </a:rPr>
              <a:t>Lorem ipsum dolor sit amet, consectetur adipiscing elit, sed do eiusmod tempor incididunt ut labore et dolore magna aliqua. Ut enim ad minim veniam</a:t>
            </a:r>
            <a:endParaRPr lang="ms-MY" sz="1200" dirty="0">
              <a:solidFill>
                <a:schemeClr val="bg1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sp>
        <p:nvSpPr>
          <p:cNvPr id="16" name="Rectangle 11"/>
          <p:cNvSpPr/>
          <p:nvPr/>
        </p:nvSpPr>
        <p:spPr>
          <a:xfrm>
            <a:off x="7233993" y="2359682"/>
            <a:ext cx="4339263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s-MY" sz="1200" dirty="0">
                <a:solidFill>
                  <a:schemeClr val="bg1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  <a:sym typeface="+mn-ea"/>
              </a:rPr>
              <a:t>Lorem ipsum dolor sit amet, consectetur adipiscing elit, sed do eiusmod tempor incididunt ut labore et dolore magna aliqua. Ut enim ad minim veniam</a:t>
            </a:r>
            <a:endParaRPr lang="ms-MY" sz="1200" dirty="0">
              <a:solidFill>
                <a:schemeClr val="bg1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sp>
        <p:nvSpPr>
          <p:cNvPr id="21" name="Rectangle 29"/>
          <p:cNvSpPr/>
          <p:nvPr/>
        </p:nvSpPr>
        <p:spPr>
          <a:xfrm>
            <a:off x="7233993" y="4570592"/>
            <a:ext cx="4339263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s-MY" sz="1200" dirty="0">
                <a:solidFill>
                  <a:schemeClr val="bg1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  <a:sym typeface="+mn-ea"/>
              </a:rPr>
              <a:t>Lorem ipsum dolor sit amet, consectetur adipiscing elit, sed do eiusmod tempor incididunt ut labore et dolore magna aliqua. Ut enim ad minim veniam</a:t>
            </a:r>
            <a:endParaRPr lang="ms-MY" sz="1200" dirty="0">
              <a:solidFill>
                <a:schemeClr val="bg1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sp>
        <p:nvSpPr>
          <p:cNvPr id="25" name="Rectangle 33"/>
          <p:cNvSpPr/>
          <p:nvPr/>
        </p:nvSpPr>
        <p:spPr>
          <a:xfrm>
            <a:off x="7233993" y="3450234"/>
            <a:ext cx="4339263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s-MY" sz="1200" dirty="0">
                <a:solidFill>
                  <a:schemeClr val="bg1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  <a:sym typeface="+mn-ea"/>
              </a:rPr>
              <a:t>Lorem ipsum dolor sit amet, consectetur adipiscing elit, sed do eiusmod tempor incididunt ut labore et dolore magna aliqua. Ut enim ad minim veniam</a:t>
            </a:r>
            <a:endParaRPr lang="ms-MY" sz="1200" dirty="0">
              <a:solidFill>
                <a:schemeClr val="bg1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sp>
        <p:nvSpPr>
          <p:cNvPr id="27" name="Подзаголовок 2"/>
          <p:cNvSpPr txBox="1"/>
          <p:nvPr/>
        </p:nvSpPr>
        <p:spPr>
          <a:xfrm>
            <a:off x="889635" y="1153795"/>
            <a:ext cx="3933825" cy="2291080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200" dirty="0">
                <a:solidFill>
                  <a:srgbClr val="413B3B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Практикум по заполнению заявки в номинациях «Лучшая программа (проект) в сфере поддержки науки» и «Лучшая программа (проект), способствующая развитию образования в Российской Федерации» в рамках проекта «Лидеры корпоративной благотворительности» в коллаборации с проектом «Формула диалога»</a:t>
            </a:r>
            <a:endParaRPr lang="en-US" sz="1200" dirty="0">
              <a:solidFill>
                <a:srgbClr val="413B3B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sp>
        <p:nvSpPr>
          <p:cNvPr id="35" name="Подзаголовок 2"/>
          <p:cNvSpPr txBox="1"/>
          <p:nvPr/>
        </p:nvSpPr>
        <p:spPr>
          <a:xfrm>
            <a:off x="888365" y="661035"/>
            <a:ext cx="4083685" cy="1017270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2275" dirty="0" smtClean="0">
                <a:solidFill>
                  <a:srgbClr val="413B3B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Шаблон для тезисов</a:t>
            </a:r>
            <a:endParaRPr lang="ru-RU" sz="2275" dirty="0" smtClean="0">
              <a:solidFill>
                <a:srgbClr val="413B3B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36" name="Текст 59"/>
          <p:cNvSpPr txBox="1"/>
          <p:nvPr/>
        </p:nvSpPr>
        <p:spPr>
          <a:xfrm>
            <a:off x="6361640" y="1062318"/>
            <a:ext cx="648628" cy="99085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300" kern="1200" spc="-100" baseline="0">
                <a:ln>
                  <a:solidFill>
                    <a:srgbClr val="003E14"/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6000" dirty="0">
                <a:ln>
                  <a:noFill/>
                </a:ln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1</a:t>
            </a:r>
            <a:endParaRPr lang="ru-RU" sz="6000" dirty="0">
              <a:ln>
                <a:noFill/>
              </a:ln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37" name="Текст 59"/>
          <p:cNvSpPr txBox="1"/>
          <p:nvPr/>
        </p:nvSpPr>
        <p:spPr>
          <a:xfrm>
            <a:off x="6361641" y="2175688"/>
            <a:ext cx="648628" cy="99085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300" kern="1200" spc="-100" baseline="0">
                <a:ln>
                  <a:solidFill>
                    <a:srgbClr val="003E14"/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dirty="0" smtClean="0">
                <a:ln>
                  <a:noFill/>
                </a:ln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2</a:t>
            </a:r>
            <a:endParaRPr lang="en-US" sz="6000" dirty="0" smtClean="0">
              <a:ln>
                <a:noFill/>
              </a:ln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38" name="Текст 59"/>
          <p:cNvSpPr txBox="1"/>
          <p:nvPr/>
        </p:nvSpPr>
        <p:spPr>
          <a:xfrm>
            <a:off x="6378574" y="3289057"/>
            <a:ext cx="648628" cy="99085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300" kern="1200" spc="-100" baseline="0">
                <a:ln>
                  <a:solidFill>
                    <a:srgbClr val="003E14"/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dirty="0" smtClean="0">
                <a:ln>
                  <a:noFill/>
                </a:ln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3</a:t>
            </a:r>
            <a:endParaRPr lang="en-US" sz="6000" dirty="0" smtClean="0">
              <a:ln>
                <a:noFill/>
              </a:ln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39" name="Текст 59"/>
          <p:cNvSpPr txBox="1"/>
          <p:nvPr/>
        </p:nvSpPr>
        <p:spPr>
          <a:xfrm>
            <a:off x="6361639" y="4396074"/>
            <a:ext cx="648628" cy="99085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300" kern="1200" spc="-100" baseline="0">
                <a:ln>
                  <a:solidFill>
                    <a:srgbClr val="003E14"/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dirty="0" smtClean="0">
                <a:ln>
                  <a:noFill/>
                </a:ln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4</a:t>
            </a:r>
            <a:endParaRPr lang="en-US" sz="6000" dirty="0" smtClean="0">
              <a:ln>
                <a:noFill/>
              </a:ln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pic>
        <p:nvPicPr>
          <p:cNvPr id="3" name="Picture 2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82625" y="5720080"/>
            <a:ext cx="2159635" cy="873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ircles-01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42020" y="2750185"/>
            <a:ext cx="6025515" cy="5450840"/>
          </a:xfrm>
          <a:prstGeom prst="rect">
            <a:avLst/>
          </a:prstGeom>
        </p:spPr>
      </p:pic>
      <p:grpSp>
        <p:nvGrpSpPr>
          <p:cNvPr id="51" name="Group 80"/>
          <p:cNvGrpSpPr/>
          <p:nvPr/>
        </p:nvGrpSpPr>
        <p:grpSpPr>
          <a:xfrm>
            <a:off x="1983608" y="1967173"/>
            <a:ext cx="3265725" cy="1031527"/>
            <a:chOff x="803640" y="3193495"/>
            <a:chExt cx="2059657" cy="1031527"/>
          </a:xfrm>
        </p:grpSpPr>
        <p:sp>
          <p:nvSpPr>
            <p:cNvPr id="52" name="TextBox 51"/>
            <p:cNvSpPr txBox="1"/>
            <p:nvPr/>
          </p:nvSpPr>
          <p:spPr>
            <a:xfrm>
              <a:off x="803640" y="3579862"/>
              <a:ext cx="2059657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s-MY" sz="1200" dirty="0">
                  <a:solidFill>
                    <a:srgbClr val="413B3B"/>
                  </a:solidFill>
                  <a:latin typeface="Roboto Flex Normal" panose="02000000000000000000" charset="0"/>
                  <a:ea typeface="X5 Sans" panose="020B0403020203020204" pitchFamily="34" charset="0"/>
                  <a:cs typeface="Roboto Flex Normal" panose="02000000000000000000" charset="0"/>
                  <a:sym typeface="+mn-ea"/>
                </a:rPr>
                <a:t>Lorem ipsum dolor sit amet, consectetur adipiscing elit, sed do eiusmod tempor incididunt ut labore et dolore magna aliqua.</a:t>
              </a:r>
              <a:endParaRPr lang="ms-MY" altLang="en-US" sz="1200" dirty="0">
                <a:solidFill>
                  <a:srgbClr val="413B3B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  <a:sym typeface="+mn-ea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03640" y="3193495"/>
              <a:ext cx="205965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altLang="ko-KR" dirty="0" smtClean="0">
                  <a:latin typeface="Roboto Flex Normal Medium" panose="02000000000000000000" charset="0"/>
                  <a:ea typeface="X5 Sans" panose="020B0403020203020204" pitchFamily="34" charset="0"/>
                  <a:cs typeface="Roboto Flex Normal Medium" panose="02000000000000000000" charset="0"/>
                </a:rPr>
                <a:t>Заголовок 1</a:t>
              </a:r>
              <a:endParaRPr lang="ko-KR" altLang="en-US" dirty="0">
                <a:latin typeface="Roboto Flex Normal Medium" panose="02000000000000000000" charset="0"/>
                <a:cs typeface="Roboto Flex Normal Medium" panose="02000000000000000000" charset="0"/>
              </a:endParaRPr>
            </a:p>
          </p:txBody>
        </p:sp>
      </p:grpSp>
      <p:sp>
        <p:nvSpPr>
          <p:cNvPr id="58" name="Rectangle 87"/>
          <p:cNvSpPr/>
          <p:nvPr/>
        </p:nvSpPr>
        <p:spPr>
          <a:xfrm>
            <a:off x="0" y="2054860"/>
            <a:ext cx="1826260" cy="896620"/>
          </a:xfrm>
          <a:prstGeom prst="rect">
            <a:avLst/>
          </a:prstGeom>
          <a:solidFill>
            <a:srgbClr val="005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59" name="Group 88"/>
          <p:cNvGrpSpPr/>
          <p:nvPr/>
        </p:nvGrpSpPr>
        <p:grpSpPr>
          <a:xfrm>
            <a:off x="1983609" y="3595999"/>
            <a:ext cx="3299592" cy="1031527"/>
            <a:chOff x="803640" y="3193495"/>
            <a:chExt cx="2059657" cy="1031527"/>
          </a:xfrm>
        </p:grpSpPr>
        <p:sp>
          <p:nvSpPr>
            <p:cNvPr id="60" name="TextBox 59"/>
            <p:cNvSpPr txBox="1"/>
            <p:nvPr/>
          </p:nvSpPr>
          <p:spPr>
            <a:xfrm>
              <a:off x="803640" y="3579862"/>
              <a:ext cx="2059657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s-MY" sz="1200" dirty="0">
                  <a:solidFill>
                    <a:srgbClr val="413B3B"/>
                  </a:solidFill>
                  <a:latin typeface="Roboto Flex Normal" panose="02000000000000000000" charset="0"/>
                  <a:ea typeface="X5 Sans" panose="020B0403020203020204" pitchFamily="34" charset="0"/>
                  <a:cs typeface="Roboto Flex Normal" panose="02000000000000000000" charset="0"/>
                  <a:sym typeface="+mn-ea"/>
                </a:rPr>
                <a:t>Lorem ipsum dolor sit amet, consectetur adipiscing elit, sed do eiusmod tempor incididunt ut labore et dolore magna aliqua.</a:t>
              </a:r>
              <a:endParaRPr lang="ko-KR" altLang="en-US" sz="1200" dirty="0">
                <a:latin typeface="Roboto Flex Normal" panose="02000000000000000000" charset="0"/>
                <a:cs typeface="Roboto Flex Normal" panose="02000000000000000000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03640" y="3193495"/>
              <a:ext cx="205965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altLang="ko-KR" dirty="0" smtClean="0">
                  <a:latin typeface="Roboto Flex Normal Medium" panose="02000000000000000000" charset="0"/>
                  <a:ea typeface="X5 Sans" panose="020B0403020203020204" pitchFamily="34" charset="0"/>
                  <a:cs typeface="Roboto Flex Normal Medium" panose="02000000000000000000" charset="0"/>
                </a:rPr>
                <a:t>Заголовок 2</a:t>
              </a:r>
              <a:endParaRPr lang="ko-KR" altLang="en-US" dirty="0">
                <a:latin typeface="Roboto Flex Normal Medium" panose="02000000000000000000" charset="0"/>
                <a:cs typeface="Roboto Flex Normal Medium" panose="02000000000000000000" charset="0"/>
              </a:endParaRPr>
            </a:p>
          </p:txBody>
        </p:sp>
      </p:grpSp>
      <p:sp>
        <p:nvSpPr>
          <p:cNvPr id="66" name="Rectangle 95"/>
          <p:cNvSpPr/>
          <p:nvPr/>
        </p:nvSpPr>
        <p:spPr>
          <a:xfrm>
            <a:off x="-635" y="3669665"/>
            <a:ext cx="1826895" cy="896620"/>
          </a:xfrm>
          <a:prstGeom prst="rect">
            <a:avLst/>
          </a:prstGeom>
          <a:solidFill>
            <a:srgbClr val="0055FE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Текст 59"/>
          <p:cNvSpPr txBox="1"/>
          <p:nvPr/>
        </p:nvSpPr>
        <p:spPr>
          <a:xfrm>
            <a:off x="1049446" y="2007699"/>
            <a:ext cx="648628" cy="99085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300" kern="1200" spc="-100" baseline="0">
                <a:ln>
                  <a:solidFill>
                    <a:srgbClr val="003E14"/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6000" dirty="0">
                <a:ln>
                  <a:noFill/>
                </a:ln>
                <a:solidFill>
                  <a:schemeClr val="bg1"/>
                </a:solidFill>
                <a:latin typeface="Roboto Flex Normal ExtraBold" panose="02000000000000000000" charset="0"/>
                <a:ea typeface="X5 Sans" panose="020B0403020203020204" pitchFamily="34" charset="0"/>
                <a:cs typeface="Roboto Flex Normal ExtraBold" panose="02000000000000000000" charset="0"/>
              </a:rPr>
              <a:t>1</a:t>
            </a:r>
            <a:endParaRPr lang="ru-RU" sz="6000" dirty="0">
              <a:ln>
                <a:noFill/>
              </a:ln>
              <a:solidFill>
                <a:schemeClr val="bg1"/>
              </a:solidFill>
              <a:latin typeface="Roboto Flex Normal ExtraBold" panose="02000000000000000000" charset="0"/>
              <a:ea typeface="X5 Sans" panose="020B0403020203020204" pitchFamily="34" charset="0"/>
              <a:cs typeface="Roboto Flex Normal ExtraBold" panose="02000000000000000000" charset="0"/>
            </a:endParaRPr>
          </a:p>
        </p:txBody>
      </p:sp>
      <p:sp>
        <p:nvSpPr>
          <p:cNvPr id="33" name="Текст 59"/>
          <p:cNvSpPr txBox="1"/>
          <p:nvPr/>
        </p:nvSpPr>
        <p:spPr>
          <a:xfrm>
            <a:off x="1049867" y="3614459"/>
            <a:ext cx="648628" cy="99085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300" kern="1200" spc="-100" baseline="0">
                <a:ln>
                  <a:solidFill>
                    <a:srgbClr val="003E14"/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dirty="0" smtClean="0">
                <a:ln>
                  <a:noFill/>
                </a:ln>
                <a:solidFill>
                  <a:schemeClr val="bg1"/>
                </a:solidFill>
                <a:latin typeface="Roboto Flex Normal ExtraBold" panose="02000000000000000000" charset="0"/>
                <a:ea typeface="X5 Sans" panose="020B0403020203020204" pitchFamily="34" charset="0"/>
                <a:cs typeface="Roboto Flex Normal ExtraBold" panose="02000000000000000000" charset="0"/>
              </a:rPr>
              <a:t>2</a:t>
            </a:r>
            <a:endParaRPr lang="en-US" sz="6000" dirty="0" smtClean="0">
              <a:ln>
                <a:noFill/>
              </a:ln>
              <a:solidFill>
                <a:schemeClr val="bg1"/>
              </a:solidFill>
              <a:latin typeface="Roboto Flex Normal ExtraBold" panose="02000000000000000000" charset="0"/>
              <a:ea typeface="X5 Sans" panose="020B0403020203020204" pitchFamily="34" charset="0"/>
              <a:cs typeface="Roboto Flex Normal ExtraBold" panose="02000000000000000000" charset="0"/>
            </a:endParaRPr>
          </a:p>
        </p:txBody>
      </p:sp>
      <p:sp>
        <p:nvSpPr>
          <p:cNvPr id="27" name="Подзаголовок 2"/>
          <p:cNvSpPr txBox="1"/>
          <p:nvPr/>
        </p:nvSpPr>
        <p:spPr>
          <a:xfrm>
            <a:off x="824865" y="1226185"/>
            <a:ext cx="5923280" cy="593725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2275" dirty="0" smtClean="0"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Шаблон для тезисов + фото</a:t>
            </a:r>
            <a:endParaRPr lang="ru-RU" sz="2275" dirty="0"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pic>
        <p:nvPicPr>
          <p:cNvPr id="4" name="Picture 3" descr="Logo Horizonta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  <p:pic>
        <p:nvPicPr>
          <p:cNvPr id="5" name="Picture 4" descr="Здание Дон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8215" y="804545"/>
            <a:ext cx="4140835" cy="4970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Здание Дон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47765" y="0"/>
            <a:ext cx="5715635" cy="6860540"/>
          </a:xfrm>
          <a:prstGeom prst="rect">
            <a:avLst/>
          </a:prstGeom>
        </p:spPr>
      </p:pic>
      <p:sp>
        <p:nvSpPr>
          <p:cNvPr id="8" name="Подзаголовок 2"/>
          <p:cNvSpPr txBox="1"/>
          <p:nvPr/>
        </p:nvSpPr>
        <p:spPr>
          <a:xfrm>
            <a:off x="816563" y="1785887"/>
            <a:ext cx="4379758" cy="2290813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sz="1200" dirty="0"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Практикум по заполнению заявки в номинациях «Лучшая программа (проект) в сфере поддержки науки» и «Лучшая программа (проект), способствующая развитию образования в Российской Федерации» в рамках проекта «Лидеры корпоративной благотворительности» в коллаборации с проектом «Формула диалога»</a:t>
            </a:r>
            <a:endParaRPr sz="1200" dirty="0"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sp>
        <p:nvSpPr>
          <p:cNvPr id="19" name="Подзаголовок 2"/>
          <p:cNvSpPr txBox="1"/>
          <p:nvPr/>
        </p:nvSpPr>
        <p:spPr>
          <a:xfrm>
            <a:off x="824759" y="1226142"/>
            <a:ext cx="5923174" cy="1017525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2275" dirty="0" smtClean="0"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Шаблон для заголовка + фото</a:t>
            </a:r>
            <a:endParaRPr lang="ru-RU" sz="2275" dirty="0" smtClean="0"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3" name="Rectangles 2"/>
          <p:cNvSpPr/>
          <p:nvPr/>
        </p:nvSpPr>
        <p:spPr>
          <a:xfrm>
            <a:off x="11954510" y="0"/>
            <a:ext cx="753110" cy="6858000"/>
          </a:xfrm>
          <a:prstGeom prst="rect">
            <a:avLst/>
          </a:prstGeom>
          <a:solidFill>
            <a:srgbClr val="005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6" name="Picture 5" descr="Logo Horizontal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356340" y="5501005"/>
            <a:ext cx="1934845" cy="7829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635" y="0"/>
            <a:ext cx="12707938" cy="6858000"/>
          </a:xfrm>
          <a:prstGeom prst="rect">
            <a:avLst/>
          </a:prstGeom>
          <a:solidFill>
            <a:srgbClr val="005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758" y="1570891"/>
            <a:ext cx="5901939" cy="1570945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 smtClean="0">
                <a:solidFill>
                  <a:schemeClr val="bg1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Благодарим</a:t>
            </a:r>
            <a:endParaRPr lang="ru-RU" sz="5125" dirty="0" smtClean="0">
              <a:solidFill>
                <a:schemeClr val="bg1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 smtClean="0">
                <a:solidFill>
                  <a:schemeClr val="bg1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за внимание!</a:t>
            </a:r>
            <a:endParaRPr lang="ru-RU" sz="5125" dirty="0" smtClean="0">
              <a:solidFill>
                <a:schemeClr val="bg1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  <p:sp>
        <p:nvSpPr>
          <p:cNvPr id="27" name="Подзаголовок 2"/>
          <p:cNvSpPr txBox="1"/>
          <p:nvPr/>
        </p:nvSpPr>
        <p:spPr>
          <a:xfrm>
            <a:off x="824865" y="5671185"/>
            <a:ext cx="5923280" cy="593725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altLang="ru-RU" sz="2275" dirty="0" smtClean="0">
                <a:solidFill>
                  <a:schemeClr val="bg1"/>
                </a:solidFill>
                <a:latin typeface="Roboto Flex Normal Light" panose="02000000000000000000" charset="0"/>
                <a:ea typeface="X5 Sans" panose="020B0403020203020204" pitchFamily="34" charset="0"/>
                <a:cs typeface="Roboto Flex Normal Light" panose="02000000000000000000" charset="0"/>
              </a:rPr>
              <a:t>Контакты:</a:t>
            </a:r>
            <a:endParaRPr lang="ru-RU" altLang="ru-RU" sz="2275" dirty="0" smtClean="0">
              <a:solidFill>
                <a:schemeClr val="bg1"/>
              </a:solidFill>
              <a:latin typeface="Roboto Flex Normal Light" panose="02000000000000000000" charset="0"/>
              <a:ea typeface="X5 Sans" panose="020B0403020203020204" pitchFamily="34" charset="0"/>
              <a:cs typeface="Roboto Flex Normal Light" panose="020000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635" y="0"/>
            <a:ext cx="127079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758" y="1570891"/>
            <a:ext cx="5901939" cy="1570945"/>
          </a:xfrm>
          <a:noFill/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 smtClean="0">
                <a:solidFill>
                  <a:srgbClr val="0055FE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Благодарим</a:t>
            </a:r>
            <a:endParaRPr lang="ru-RU" sz="5125" dirty="0" smtClean="0">
              <a:solidFill>
                <a:srgbClr val="0055FE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 smtClean="0">
                <a:solidFill>
                  <a:srgbClr val="0055FE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за внимание!</a:t>
            </a:r>
            <a:endParaRPr lang="ru-RU" sz="5125" dirty="0" smtClean="0">
              <a:solidFill>
                <a:srgbClr val="0055FE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  <p:sp>
        <p:nvSpPr>
          <p:cNvPr id="27" name="Подзаголовок 2"/>
          <p:cNvSpPr txBox="1"/>
          <p:nvPr/>
        </p:nvSpPr>
        <p:spPr>
          <a:xfrm>
            <a:off x="824865" y="5671185"/>
            <a:ext cx="5923280" cy="593725"/>
          </a:xfrm>
          <a:prstGeom prst="rect">
            <a:avLst/>
          </a:prstGeom>
          <a:noFill/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altLang="ru-RU" sz="2275" dirty="0" smtClean="0">
                <a:solidFill>
                  <a:srgbClr val="0055FE"/>
                </a:solidFill>
                <a:latin typeface="Roboto Flex Normal Light" panose="02000000000000000000" charset="0"/>
                <a:ea typeface="X5 Sans" panose="020B0403020203020204" pitchFamily="34" charset="0"/>
                <a:cs typeface="Roboto Flex Normal Light" panose="02000000000000000000" charset="0"/>
              </a:rPr>
              <a:t>Контакты:</a:t>
            </a:r>
            <a:endParaRPr lang="ru-RU" altLang="ru-RU" sz="2275" dirty="0" smtClean="0">
              <a:solidFill>
                <a:srgbClr val="0055FE"/>
              </a:solidFill>
              <a:latin typeface="Roboto Flex Normal Light" panose="02000000000000000000" charset="0"/>
              <a:ea typeface="X5 Sans" panose="020B0403020203020204" pitchFamily="34" charset="0"/>
              <a:cs typeface="Roboto Flex Normal Light" panose="020000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0" y="0"/>
            <a:ext cx="127079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865" y="1052830"/>
            <a:ext cx="6383655" cy="15709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0055FE"/>
                </a:solidFill>
              </a14:hiddenFill>
            </a:ext>
          </a:extLst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rgbClr val="0055FE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Филантропическое будущее</a:t>
            </a:r>
            <a:endParaRPr lang="ru-RU" sz="5125" dirty="0">
              <a:solidFill>
                <a:srgbClr val="0055FE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568886"/>
            <a:ext cx="5901939" cy="457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0055FE"/>
                </a:solidFill>
              </a14:hiddenFill>
            </a:ext>
          </a:extLst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>
                <a:solidFill>
                  <a:srgbClr val="0055FE"/>
                </a:solidFill>
                <a:latin typeface="Roboto Flex Normal Thin" panose="02000000000000000000" charset="0"/>
                <a:ea typeface="X5 Sans" panose="020B0403020203020204" pitchFamily="34" charset="0"/>
                <a:cs typeface="Roboto Flex Normal Thin" panose="02000000000000000000" charset="0"/>
              </a:rPr>
              <a:t>Презентация на тему:</a:t>
            </a:r>
            <a:endParaRPr lang="ru-RU" sz="2275" dirty="0">
              <a:solidFill>
                <a:srgbClr val="0055FE"/>
              </a:solidFill>
              <a:latin typeface="Roboto Flex Normal Thin" panose="02000000000000000000" charset="0"/>
              <a:ea typeface="X5 Sans" panose="020B0403020203020204" pitchFamily="34" charset="0"/>
              <a:cs typeface="Roboto Flex Normal Thin" panose="02000000000000000000" charset="0"/>
            </a:endParaRPr>
          </a:p>
        </p:txBody>
      </p:sp>
      <p:pic>
        <p:nvPicPr>
          <p:cNvPr id="6" name="Picture 5" descr="Logo Horizontal-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530" y="5577205"/>
            <a:ext cx="2261870" cy="600710"/>
          </a:xfrm>
          <a:prstGeom prst="rect">
            <a:avLst/>
          </a:prstGeom>
        </p:spPr>
      </p:pic>
      <p:pic>
        <p:nvPicPr>
          <p:cNvPr id="31" name="Picture 30" descr="Circles-01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13855" y="1259840"/>
            <a:ext cx="7436485" cy="6726555"/>
          </a:xfrm>
          <a:prstGeom prst="rect">
            <a:avLst/>
          </a:prstGeom>
        </p:spPr>
      </p:pic>
      <p:pic>
        <p:nvPicPr>
          <p:cNvPr id="2" name="Picture 1" descr="Logo Horizontal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9925" y="5260340"/>
            <a:ext cx="3053080" cy="1235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635" y="0"/>
            <a:ext cx="12707938" cy="6858000"/>
          </a:xfrm>
          <a:prstGeom prst="rect">
            <a:avLst/>
          </a:prstGeom>
          <a:solidFill>
            <a:srgbClr val="41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758" y="1570891"/>
            <a:ext cx="5901939" cy="1570945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 smtClean="0">
                <a:solidFill>
                  <a:schemeClr val="bg1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Благодарим</a:t>
            </a:r>
            <a:endParaRPr lang="ru-RU" sz="5125" dirty="0" smtClean="0">
              <a:solidFill>
                <a:schemeClr val="bg1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 smtClean="0">
                <a:solidFill>
                  <a:schemeClr val="bg1"/>
                </a:solidFill>
                <a:latin typeface="Roboto Flex Normal" panose="02000000000000000000" charset="0"/>
                <a:ea typeface="X5 Sans" panose="020B0403020203020204" pitchFamily="34" charset="0"/>
                <a:cs typeface="Roboto Flex Normal" panose="02000000000000000000" charset="0"/>
              </a:rPr>
              <a:t>за внимание!</a:t>
            </a:r>
            <a:endParaRPr lang="ru-RU" sz="5125" dirty="0" smtClean="0">
              <a:solidFill>
                <a:schemeClr val="bg1"/>
              </a:solidFill>
              <a:latin typeface="Roboto Flex Normal" panose="02000000000000000000" charset="0"/>
              <a:ea typeface="X5 Sans" panose="020B0403020203020204" pitchFamily="34" charset="0"/>
              <a:cs typeface="Roboto Flex Normal" panose="02000000000000000000" charset="0"/>
            </a:endParaRPr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  <p:sp>
        <p:nvSpPr>
          <p:cNvPr id="27" name="Подзаголовок 2"/>
          <p:cNvSpPr txBox="1"/>
          <p:nvPr/>
        </p:nvSpPr>
        <p:spPr>
          <a:xfrm>
            <a:off x="824865" y="5671185"/>
            <a:ext cx="5923280" cy="593725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altLang="ru-RU" sz="2275" dirty="0" smtClean="0">
                <a:solidFill>
                  <a:schemeClr val="bg1"/>
                </a:solidFill>
                <a:latin typeface="Roboto Flex Normal Light" panose="02000000000000000000" charset="0"/>
                <a:ea typeface="X5 Sans" panose="020B0403020203020204" pitchFamily="34" charset="0"/>
                <a:cs typeface="Roboto Flex Normal Light" panose="02000000000000000000" charset="0"/>
              </a:rPr>
              <a:t>Контакты:</a:t>
            </a:r>
            <a:endParaRPr lang="ru-RU" altLang="ru-RU" sz="2275" dirty="0" smtClean="0">
              <a:solidFill>
                <a:schemeClr val="bg1"/>
              </a:solidFill>
              <a:latin typeface="Roboto Flex Normal Light" panose="02000000000000000000" charset="0"/>
              <a:ea typeface="X5 Sans" panose="020B0403020203020204" pitchFamily="34" charset="0"/>
              <a:cs typeface="Roboto Flex Normal Light" panose="020000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0" y="0"/>
            <a:ext cx="12707938" cy="6858000"/>
          </a:xfrm>
          <a:prstGeom prst="rect">
            <a:avLst/>
          </a:prstGeom>
          <a:solidFill>
            <a:srgbClr val="41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Picture 1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69925" y="5260340"/>
            <a:ext cx="3053080" cy="1235075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865" y="1052830"/>
            <a:ext cx="6383655" cy="15709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0055FE"/>
                </a:solidFill>
              </a14:hiddenFill>
            </a:ext>
          </a:extLst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Филантропическое будущее</a:t>
            </a:r>
            <a:endParaRPr lang="ru-RU" sz="5125" dirty="0"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568886"/>
            <a:ext cx="5901939" cy="457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0055FE"/>
                </a:solidFill>
              </a14:hiddenFill>
            </a:ext>
          </a:extLst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>
                <a:solidFill>
                  <a:srgbClr val="CBCBCA"/>
                </a:solidFill>
                <a:latin typeface="Roboto Flex Normal Thin" panose="02000000000000000000" charset="0"/>
                <a:ea typeface="X5 Sans" panose="020B0403020203020204" pitchFamily="34" charset="0"/>
                <a:cs typeface="Roboto Flex Normal Thin" panose="02000000000000000000" charset="0"/>
              </a:rPr>
              <a:t>Презентация на тему:</a:t>
            </a:r>
            <a:endParaRPr lang="ru-RU" sz="2275" dirty="0">
              <a:solidFill>
                <a:srgbClr val="CBCBCA"/>
              </a:solidFill>
              <a:latin typeface="Roboto Flex Normal Thin" panose="02000000000000000000" charset="0"/>
              <a:ea typeface="X5 Sans" panose="020B0403020203020204" pitchFamily="34" charset="0"/>
              <a:cs typeface="Roboto Flex Normal Thin" panose="02000000000000000000" charset="0"/>
            </a:endParaRPr>
          </a:p>
        </p:txBody>
      </p:sp>
      <p:pic>
        <p:nvPicPr>
          <p:cNvPr id="31" name="Picture 30" descr="Circles-0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13855" y="1259840"/>
            <a:ext cx="7436485" cy="67265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s 6"/>
          <p:cNvSpPr/>
          <p:nvPr/>
        </p:nvSpPr>
        <p:spPr>
          <a:xfrm>
            <a:off x="-28575" y="-59055"/>
            <a:ext cx="12800965" cy="7009765"/>
          </a:xfrm>
          <a:prstGeom prst="rect">
            <a:avLst/>
          </a:prstGeom>
          <a:solidFill>
            <a:srgbClr val="005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6" name="Picture 5" descr="Pattern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15620" y="0"/>
            <a:ext cx="12192000" cy="6858000"/>
          </a:xfrm>
          <a:prstGeom prst="rect">
            <a:avLst/>
          </a:prstGeom>
        </p:spPr>
      </p:pic>
      <p:sp>
        <p:nvSpPr>
          <p:cNvPr id="25" name="Прямоугольник 24"/>
          <p:cNvSpPr/>
          <p:nvPr/>
        </p:nvSpPr>
        <p:spPr>
          <a:xfrm>
            <a:off x="0" y="-58420"/>
            <a:ext cx="12772390" cy="6967220"/>
          </a:xfrm>
          <a:prstGeom prst="rect">
            <a:avLst/>
          </a:prstGeom>
          <a:gradFill>
            <a:gsLst>
              <a:gs pos="50000">
                <a:srgbClr val="0055FE"/>
              </a:gs>
              <a:gs pos="100000">
                <a:srgbClr val="0055FE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865" y="2477135"/>
            <a:ext cx="6506210" cy="157099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Филантропическое будущее</a:t>
            </a:r>
            <a:endParaRPr lang="ru-RU" sz="5125" dirty="0"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1992979"/>
            <a:ext cx="5901939" cy="457878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>
                <a:solidFill>
                  <a:schemeClr val="bg1"/>
                </a:solidFill>
                <a:latin typeface="Roboto Flex Normal Light" panose="02000000000000000000" charset="0"/>
                <a:ea typeface="X5 Sans" panose="020B0403020203020204" pitchFamily="34" charset="0"/>
                <a:cs typeface="Roboto Flex Normal Light" panose="02000000000000000000" charset="0"/>
              </a:rPr>
              <a:t>Презентация на тему:</a:t>
            </a:r>
            <a:endParaRPr lang="ru-RU" sz="2275" dirty="0">
              <a:solidFill>
                <a:schemeClr val="bg1"/>
              </a:solidFill>
              <a:latin typeface="Roboto Flex Normal Light" panose="02000000000000000000" charset="0"/>
              <a:ea typeface="X5 Sans" panose="020B0403020203020204" pitchFamily="34" charset="0"/>
              <a:cs typeface="Roboto Flex Normal Light" panose="020000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ttern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15620" y="0"/>
            <a:ext cx="12192000" cy="6858000"/>
          </a:xfrm>
          <a:prstGeom prst="rect">
            <a:avLst/>
          </a:prstGeom>
        </p:spPr>
      </p:pic>
      <p:sp>
        <p:nvSpPr>
          <p:cNvPr id="25" name="Прямоугольник 24"/>
          <p:cNvSpPr/>
          <p:nvPr/>
        </p:nvSpPr>
        <p:spPr>
          <a:xfrm>
            <a:off x="-635" y="0"/>
            <a:ext cx="12735560" cy="6858000"/>
          </a:xfrm>
          <a:prstGeom prst="rect">
            <a:avLst/>
          </a:prstGeom>
          <a:gradFill>
            <a:gsLst>
              <a:gs pos="50000">
                <a:srgbClr val="FFFFFF"/>
              </a:gs>
              <a:gs pos="100000">
                <a:srgbClr val="FFFFFF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865" y="2477135"/>
            <a:ext cx="6506210" cy="157099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rgbClr val="0055FE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Филантропическое будущее</a:t>
            </a:r>
            <a:endParaRPr lang="ru-RU" sz="5125" dirty="0">
              <a:solidFill>
                <a:srgbClr val="0055FE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1992979"/>
            <a:ext cx="5901939" cy="457878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>
                <a:solidFill>
                  <a:srgbClr val="0055FE"/>
                </a:solidFill>
                <a:latin typeface="Roboto Flex Normal Light" panose="02000000000000000000" charset="0"/>
                <a:ea typeface="X5 Sans" panose="020B0403020203020204" pitchFamily="34" charset="0"/>
                <a:cs typeface="Roboto Flex Normal Light" panose="02000000000000000000" charset="0"/>
              </a:rPr>
              <a:t>Презентация на тему:</a:t>
            </a:r>
            <a:endParaRPr lang="ru-RU" sz="2275" dirty="0">
              <a:solidFill>
                <a:srgbClr val="0055FE"/>
              </a:solidFill>
              <a:latin typeface="Roboto Flex Normal Light" panose="02000000000000000000" charset="0"/>
              <a:ea typeface="X5 Sans" panose="020B0403020203020204" pitchFamily="34" charset="0"/>
              <a:cs typeface="Roboto Flex Normal Light" panose="020000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ttern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15620" y="0"/>
            <a:ext cx="12192000" cy="6858000"/>
          </a:xfrm>
          <a:prstGeom prst="rect">
            <a:avLst/>
          </a:prstGeom>
        </p:spPr>
      </p:pic>
      <p:sp>
        <p:nvSpPr>
          <p:cNvPr id="25" name="Прямоугольник 24"/>
          <p:cNvSpPr/>
          <p:nvPr/>
        </p:nvSpPr>
        <p:spPr>
          <a:xfrm>
            <a:off x="-635" y="0"/>
            <a:ext cx="12748260" cy="6858000"/>
          </a:xfrm>
          <a:prstGeom prst="rect">
            <a:avLst/>
          </a:prstGeom>
          <a:gradFill>
            <a:gsLst>
              <a:gs pos="50000">
                <a:srgbClr val="413B3B"/>
              </a:gs>
              <a:gs pos="100000">
                <a:srgbClr val="413B3B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925" y="220980"/>
            <a:ext cx="2159635" cy="873760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865" y="2477135"/>
            <a:ext cx="6506210" cy="157099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Филантропическое будущее</a:t>
            </a:r>
            <a:endParaRPr lang="ru-RU" sz="5125" dirty="0"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1992979"/>
            <a:ext cx="5901939" cy="457878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>
                <a:solidFill>
                  <a:srgbClr val="CBCBCA"/>
                </a:solidFill>
                <a:latin typeface="Roboto Flex Normal Light" panose="02000000000000000000" charset="0"/>
                <a:ea typeface="X5 Sans" panose="020B0403020203020204" pitchFamily="34" charset="0"/>
                <a:cs typeface="Roboto Flex Normal Light" panose="02000000000000000000" charset="0"/>
              </a:rPr>
              <a:t>Презентация на тему:</a:t>
            </a:r>
            <a:endParaRPr lang="ru-RU" sz="2275" dirty="0">
              <a:solidFill>
                <a:srgbClr val="CBCBCA"/>
              </a:solidFill>
              <a:latin typeface="Roboto Flex Normal Light" panose="02000000000000000000" charset="0"/>
              <a:ea typeface="X5 Sans" panose="020B0403020203020204" pitchFamily="34" charset="0"/>
              <a:cs typeface="Roboto Flex Normal Light" panose="020000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0" y="0"/>
            <a:ext cx="12707938" cy="6858000"/>
          </a:xfrm>
          <a:prstGeom prst="rect">
            <a:avLst/>
          </a:prstGeom>
          <a:solidFill>
            <a:srgbClr val="005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865" y="1052830"/>
            <a:ext cx="6282055" cy="157099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  <a:sym typeface="+mn-ea"/>
              </a:rPr>
              <a:t>Филантропическое будущее</a:t>
            </a:r>
            <a:endParaRPr lang="ru-RU" sz="5125" dirty="0"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  <a:sym typeface="+mn-ea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568886"/>
            <a:ext cx="5901939" cy="457878"/>
          </a:xfrm>
          <a:prstGeom prst="rect">
            <a:avLst/>
          </a:prstGeom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>
                <a:solidFill>
                  <a:schemeClr val="bg1"/>
                </a:solidFill>
                <a:latin typeface="Roboto Flex Normal Thin" panose="02000000000000000000" charset="0"/>
                <a:ea typeface="X5 Sans" panose="020B0403020203020204" pitchFamily="34" charset="0"/>
                <a:cs typeface="Roboto Flex Normal Thin" panose="02000000000000000000" charset="0"/>
              </a:rPr>
              <a:t>Презентация на тему:</a:t>
            </a:r>
            <a:endParaRPr lang="ru-RU" sz="2275" dirty="0">
              <a:solidFill>
                <a:schemeClr val="bg1"/>
              </a:solidFill>
              <a:latin typeface="Roboto Flex Normal Thin" panose="02000000000000000000" charset="0"/>
              <a:ea typeface="X5 Sans" panose="020B0403020203020204" pitchFamily="34" charset="0"/>
              <a:cs typeface="Roboto Flex Normal Thin" panose="02000000000000000000" charset="0"/>
            </a:endParaRPr>
          </a:p>
        </p:txBody>
      </p:sp>
      <p:pic>
        <p:nvPicPr>
          <p:cNvPr id="32" name="Picture 31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69925" y="5260340"/>
            <a:ext cx="3053080" cy="1235075"/>
          </a:xfrm>
          <a:prstGeom prst="rect">
            <a:avLst/>
          </a:prstGeom>
        </p:spPr>
      </p:pic>
      <p:pic>
        <p:nvPicPr>
          <p:cNvPr id="2" name="Picture 1" descr="Pattern_Large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62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0" y="0"/>
            <a:ext cx="127079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865" y="1052830"/>
            <a:ext cx="6383655" cy="15709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0055FE"/>
                </a:solidFill>
              </a14:hiddenFill>
            </a:ext>
          </a:extLst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rgbClr val="0055FE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Филантропическое будущее</a:t>
            </a:r>
            <a:endParaRPr lang="ru-RU" sz="5125" dirty="0">
              <a:solidFill>
                <a:srgbClr val="0055FE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568886"/>
            <a:ext cx="5901939" cy="457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0055FE"/>
                </a:solidFill>
              </a14:hiddenFill>
            </a:ext>
          </a:extLst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>
                <a:solidFill>
                  <a:srgbClr val="0055FE"/>
                </a:solidFill>
                <a:latin typeface="Roboto Flex Normal Thin" panose="02000000000000000000" charset="0"/>
                <a:ea typeface="X5 Sans" panose="020B0403020203020204" pitchFamily="34" charset="0"/>
                <a:cs typeface="Roboto Flex Normal Thin" panose="02000000000000000000" charset="0"/>
              </a:rPr>
              <a:t>Презентация на тему:</a:t>
            </a:r>
            <a:endParaRPr lang="ru-RU" sz="2275" dirty="0">
              <a:solidFill>
                <a:srgbClr val="0055FE"/>
              </a:solidFill>
              <a:latin typeface="Roboto Flex Normal Thin" panose="02000000000000000000" charset="0"/>
              <a:ea typeface="X5 Sans" panose="020B0403020203020204" pitchFamily="34" charset="0"/>
              <a:cs typeface="Roboto Flex Normal Thin" panose="02000000000000000000" charset="0"/>
            </a:endParaRPr>
          </a:p>
        </p:txBody>
      </p:sp>
      <p:pic>
        <p:nvPicPr>
          <p:cNvPr id="6" name="Picture 5" descr="Logo Horizontal-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530" y="5577205"/>
            <a:ext cx="2261870" cy="600710"/>
          </a:xfrm>
          <a:prstGeom prst="rect">
            <a:avLst/>
          </a:prstGeom>
        </p:spPr>
      </p:pic>
      <p:pic>
        <p:nvPicPr>
          <p:cNvPr id="2" name="Picture 1" descr="Logo Horizontal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9925" y="5260340"/>
            <a:ext cx="3053080" cy="1235075"/>
          </a:xfrm>
          <a:prstGeom prst="rect">
            <a:avLst/>
          </a:prstGeom>
        </p:spPr>
      </p:pic>
      <p:pic>
        <p:nvPicPr>
          <p:cNvPr id="4" name="Picture 3" descr="Pattern_Large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62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0" y="0"/>
            <a:ext cx="12707938" cy="6858000"/>
          </a:xfrm>
          <a:prstGeom prst="rect">
            <a:avLst/>
          </a:prstGeom>
          <a:solidFill>
            <a:srgbClr val="41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Picture 1" descr="Logo Horizontal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69925" y="5260340"/>
            <a:ext cx="3053080" cy="1235075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4865" y="1052830"/>
            <a:ext cx="6383655" cy="15709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0055FE"/>
                </a:solidFill>
              </a14:hiddenFill>
            </a:ext>
          </a:extLst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sz="5125" dirty="0">
                <a:solidFill>
                  <a:schemeClr val="bg1"/>
                </a:solidFill>
                <a:latin typeface="Roboto Flex Normal Medium" panose="02000000000000000000" charset="0"/>
                <a:ea typeface="X5 Sans" panose="020B0403020203020204" pitchFamily="34" charset="0"/>
                <a:cs typeface="Roboto Flex Normal Medium" panose="02000000000000000000" charset="0"/>
              </a:rPr>
              <a:t>Филантропическое будущее</a:t>
            </a:r>
            <a:endParaRPr lang="ru-RU" sz="5125" dirty="0">
              <a:solidFill>
                <a:schemeClr val="bg1"/>
              </a:solidFill>
              <a:latin typeface="Roboto Flex Normal Medium" panose="02000000000000000000" charset="0"/>
              <a:ea typeface="X5 Sans" panose="020B0403020203020204" pitchFamily="34" charset="0"/>
              <a:cs typeface="Roboto Flex Normal Medium" panose="02000000000000000000" charset="0"/>
            </a:endParaRPr>
          </a:p>
        </p:txBody>
      </p:sp>
      <p:sp>
        <p:nvSpPr>
          <p:cNvPr id="10" name="Подзаголовок 2"/>
          <p:cNvSpPr txBox="1"/>
          <p:nvPr/>
        </p:nvSpPr>
        <p:spPr>
          <a:xfrm>
            <a:off x="824758" y="568886"/>
            <a:ext cx="5901939" cy="457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0055FE"/>
                </a:solidFill>
              </a14:hiddenFill>
            </a:ext>
          </a:extLst>
        </p:spPr>
        <p:txBody>
          <a:bodyPr vert="horz" lIns="86757" tIns="43378" rIns="86757" bIns="43378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ru-RU" sz="2275" dirty="0">
                <a:solidFill>
                  <a:srgbClr val="CBCBCA"/>
                </a:solidFill>
                <a:latin typeface="Roboto Flex Normal Thin" panose="02000000000000000000" charset="0"/>
                <a:ea typeface="X5 Sans" panose="020B0403020203020204" pitchFamily="34" charset="0"/>
                <a:cs typeface="Roboto Flex Normal Thin" panose="02000000000000000000" charset="0"/>
              </a:rPr>
              <a:t>Презентация на тему:</a:t>
            </a:r>
            <a:endParaRPr lang="ru-RU" sz="2275" dirty="0">
              <a:solidFill>
                <a:srgbClr val="CBCBCA"/>
              </a:solidFill>
              <a:latin typeface="Roboto Flex Normal Thin" panose="02000000000000000000" charset="0"/>
              <a:ea typeface="X5 Sans" panose="020B0403020203020204" pitchFamily="34" charset="0"/>
              <a:cs typeface="Roboto Flex Normal Thin" panose="02000000000000000000" charset="0"/>
            </a:endParaRPr>
          </a:p>
        </p:txBody>
      </p:sp>
      <p:pic>
        <p:nvPicPr>
          <p:cNvPr id="4" name="Picture 3" descr="Pattern_Large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62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2757</Words>
  <Application>WPS Presentation</Application>
  <PresentationFormat>Произвольный</PresentationFormat>
  <Paragraphs>115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46" baseType="lpstr">
      <vt:lpstr>Arial</vt:lpstr>
      <vt:lpstr>SimSun</vt:lpstr>
      <vt:lpstr>Wingdings</vt:lpstr>
      <vt:lpstr>X5 Sans</vt:lpstr>
      <vt:lpstr>Calibri</vt:lpstr>
      <vt:lpstr>Microsoft YaHei</vt:lpstr>
      <vt:lpstr>Arial Unicode MS</vt:lpstr>
      <vt:lpstr>Calibri Light</vt:lpstr>
      <vt:lpstr>Trebuchet MS</vt:lpstr>
      <vt:lpstr>Open Sans</vt:lpstr>
      <vt:lpstr>Yoruka</vt:lpstr>
      <vt:lpstr>Source Sans Pro</vt:lpstr>
      <vt:lpstr>Century Gothic</vt:lpstr>
      <vt:lpstr>Open Sans Light</vt:lpstr>
      <vt:lpstr>Akademitscheskaja Buch</vt:lpstr>
      <vt:lpstr>Times New Roman</vt:lpstr>
      <vt:lpstr>Arial MT</vt:lpstr>
      <vt:lpstr>X5 Sans Medium</vt:lpstr>
      <vt:lpstr>Roboto Flex Normal ExtraBold</vt:lpstr>
      <vt:lpstr>Roboto Flex Normal Thin</vt:lpstr>
      <vt:lpstr>Roboto Flex Normal Medium</vt:lpstr>
      <vt:lpstr>Roboto Flex Normal Light</vt:lpstr>
      <vt:lpstr>Roboto Flex Normal ExtraLight</vt:lpstr>
      <vt:lpstr>Roboto Flex Normal</vt:lpstr>
      <vt:lpstr>Malgun Gothic</vt:lpstr>
      <vt:lpstr>Тема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2Br</cp:lastModifiedBy>
  <cp:revision>109</cp:revision>
  <dcterms:created xsi:type="dcterms:W3CDTF">2022-12-08T06:36:00Z</dcterms:created>
  <dcterms:modified xsi:type="dcterms:W3CDTF">2023-07-19T11:55:29Z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919812D0D57F40D0AFE8600B1CB69537</vt:lpwstr>
  </property>
  <property fmtid="{D5CDD505-2E9C-101B-9397-08002B2CF9AE}" pid="3" name="KSOProductBuildVer">
    <vt:lpwstr>1033-11.2.0.11537</vt:lpwstr>
  </property>
</Properties>
</file>

<file path=docProps/thumbnail.jpeg>
</file>